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" name="Shape 2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1300"/>
              </a:spcBef>
              <a:defRPr sz="16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/>
            <a:r>
              <a:t>#examquestion31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" name="Shape 3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defTabSz="914400">
              <a:lnSpc>
                <a:spcPct val="100000"/>
              </a:lnSpc>
              <a:spcBef>
                <a:spcPts val="1300"/>
              </a:spcBef>
              <a:defRPr sz="1600">
                <a:latin typeface="Roboto Slab Bold"/>
                <a:ea typeface="Roboto Slab Bold"/>
                <a:cs typeface="Roboto Slab Bold"/>
                <a:sym typeface="Roboto Slab Bold"/>
              </a:defRPr>
            </a:lvl1pPr>
          </a:lstStyle>
          <a:p>
            <a:pPr/>
            <a:r>
              <a:t>#examquestion31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1_1-line Subtitle and 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/>
          <p:nvPr/>
        </p:nvSpPr>
        <p:spPr>
          <a:xfrm>
            <a:off x="1219200" y="-1"/>
            <a:ext cx="21945602" cy="1310640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l" defTabSz="2194560">
              <a:spcBef>
                <a:spcPts val="4600"/>
              </a:spcBef>
              <a:defRPr b="0" sz="6200">
                <a:solidFill>
                  <a:srgbClr val="4D4D4D"/>
                </a:solidFill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3" name="Straight Connector 3"/>
          <p:cNvSpPr/>
          <p:nvPr/>
        </p:nvSpPr>
        <p:spPr>
          <a:xfrm flipV="1">
            <a:off x="1573531" y="1549397"/>
            <a:ext cx="21134071" cy="15878"/>
          </a:xfrm>
          <a:prstGeom prst="line">
            <a:avLst/>
          </a:prstGeom>
          <a:solidFill>
            <a:srgbClr val="BBE0E3"/>
          </a:solidFill>
          <a:ln w="50800">
            <a:solidFill>
              <a:srgbClr val="A6A6A6"/>
            </a:solidFill>
          </a:ln>
        </p:spPr>
        <p:txBody>
          <a:bodyPr lIns="45718" tIns="45718" rIns="45718" bIns="45718"/>
          <a:lstStyle/>
          <a:p>
            <a:pPr>
              <a:defRPr b="0" sz="5600"/>
            </a:pP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1584958" y="304799"/>
            <a:ext cx="21168364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09726" tIns="109726" rIns="109726" bIns="109726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1584958" y="1955800"/>
            <a:ext cx="21214082" cy="110490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09726" tIns="109726" rIns="109726" bIns="109726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23880955" y="13218385"/>
            <a:ext cx="483809" cy="462279"/>
          </a:xfrm>
          <a:prstGeom prst="rect">
            <a:avLst/>
          </a:prstGeom>
          <a:ln w="12700">
            <a:miter lim="400000"/>
          </a:ln>
        </p:spPr>
        <p:txBody>
          <a:bodyPr wrap="none" lIns="91438" tIns="91438" rIns="91438" bIns="91438">
            <a:spAutoFit/>
          </a:bodyPr>
          <a:lstStyle>
            <a:lvl1pPr algn="r" defTabSz="1828727">
              <a:spcBef>
                <a:spcPts val="500"/>
              </a:spcBef>
              <a:defRPr b="0" sz="2000">
                <a:latin typeface="Franklin Gothic Book"/>
                <a:ea typeface="Franklin Gothic Book"/>
                <a:cs typeface="Franklin Gothic Book"/>
                <a:sym typeface="Franklin Gothic Boo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1pPr>
      <a:lvl2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219456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40" strike="noStrike" sz="6600" u="none">
          <a:ln>
            <a:noFill/>
          </a:ln>
          <a:solidFill>
            <a:srgbClr val="424242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0" marR="0" indent="152129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1pPr>
      <a:lvl2pPr marL="0" marR="0" indent="152129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2pPr>
      <a:lvl3pPr marL="0" marR="0" indent="152129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3pPr>
      <a:lvl4pPr marL="0" marR="0" indent="152129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4pPr>
      <a:lvl5pPr marL="0" marR="0" indent="152129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5pPr>
      <a:lvl6pPr marL="3860529" marR="0" indent="-533400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Pct val="90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6pPr>
      <a:lvl7pPr marL="4495529" marR="0" indent="-533400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Pct val="90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7pPr>
      <a:lvl8pPr marL="5130529" marR="0" indent="-533400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Pct val="90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8pPr>
      <a:lvl9pPr marL="5765529" marR="0" indent="-533400" algn="l" defTabSz="2194560" latinLnBrk="0">
        <a:lnSpc>
          <a:spcPts val="6000"/>
        </a:lnSpc>
        <a:spcBef>
          <a:spcPts val="0"/>
        </a:spcBef>
        <a:spcAft>
          <a:spcPts val="0"/>
        </a:spcAft>
        <a:buClrTx/>
        <a:buSzPct val="90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404040"/>
          </a:solidFill>
          <a:uFillTx/>
          <a:latin typeface="Franklin Gothic Book"/>
          <a:ea typeface="Franklin Gothic Book"/>
          <a:cs typeface="Franklin Gothic Book"/>
          <a:sym typeface="Franklin Gothic Book"/>
        </a:defRPr>
      </a:lvl9pPr>
    </p:bodyStyle>
    <p:otherStyle>
      <a:lvl1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1pPr>
      <a:lvl2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2pPr>
      <a:lvl3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3pPr>
      <a:lvl4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4pPr>
      <a:lvl5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5pPr>
      <a:lvl6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6pPr>
      <a:lvl7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7pPr>
      <a:lvl8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8pPr>
      <a:lvl9pPr marL="0" marR="0" indent="0" algn="r" defTabSz="1828727" latinLnBrk="0">
        <a:lnSpc>
          <a:spcPct val="100000"/>
        </a:lnSpc>
        <a:spcBef>
          <a:spcPts val="5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 txBox="1"/>
          <p:nvPr>
            <p:ph type="ctrTitle"/>
          </p:nvPr>
        </p:nvSpPr>
        <p:spPr>
          <a:xfrm>
            <a:off x="1584958" y="304799"/>
            <a:ext cx="21168364" cy="1473201"/>
          </a:xfrm>
          <a:prstGeom prst="rect">
            <a:avLst/>
          </a:prstGeom>
        </p:spPr>
        <p:txBody>
          <a:bodyPr/>
          <a:lstStyle>
            <a:lvl1pPr defTabSz="1799538">
              <a:defRPr spc="0" sz="5400"/>
            </a:lvl1pPr>
          </a:lstStyle>
          <a:p>
            <a:pPr/>
            <a:r>
              <a:t>A real Intel product’s PURE Scorecard at Alpha, Beta and Release:</a:t>
            </a:r>
          </a:p>
        </p:txBody>
      </p:sp>
      <p:pic>
        <p:nvPicPr>
          <p:cNvPr id="25" name="Picture 200" descr="Picture 20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52798" y="3338243"/>
            <a:ext cx="17640303" cy="79048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/>
          <p:nvPr>
            <p:ph type="ctrTitle"/>
          </p:nvPr>
        </p:nvSpPr>
        <p:spPr>
          <a:xfrm>
            <a:off x="1607818" y="484449"/>
            <a:ext cx="21168364" cy="1473201"/>
          </a:xfrm>
          <a:prstGeom prst="rect">
            <a:avLst/>
          </a:prstGeom>
        </p:spPr>
        <p:txBody>
          <a:bodyPr/>
          <a:lstStyle>
            <a:lvl1pPr defTabSz="1514246">
              <a:defRPr spc="0" sz="4554"/>
            </a:lvl1pPr>
          </a:lstStyle>
          <a:p>
            <a:pPr/>
            <a:r>
              <a:t>PURE Scorecards for a real consumer security product and its closest competitor</a:t>
            </a:r>
          </a:p>
        </p:txBody>
      </p:sp>
      <p:pic>
        <p:nvPicPr>
          <p:cNvPr id="30" name="Content Placeholder 4" descr="Content Placeholder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52798" y="3112696"/>
            <a:ext cx="17678403" cy="873521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